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3" r:id="rId4"/>
    <p:sldId id="262" r:id="rId5"/>
    <p:sldId id="260" r:id="rId6"/>
    <p:sldId id="259"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08" autoAdjust="0"/>
    <p:restoredTop sz="94660"/>
  </p:normalViewPr>
  <p:slideViewPr>
    <p:cSldViewPr snapToGrid="0">
      <p:cViewPr varScale="1">
        <p:scale>
          <a:sx n="99" d="100"/>
          <a:sy n="99" d="100"/>
        </p:scale>
        <p:origin x="3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12/2/19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12/2/19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76D077DA-A88C-4A3B-964F-171FCB4CB6A3}"/>
              </a:ext>
            </a:extLst>
          </p:cNvPr>
          <p:cNvSpPr>
            <a:spLocks noGrp="1"/>
          </p:cNvSpPr>
          <p:nvPr>
            <p:ph type="ctrTitle"/>
          </p:nvPr>
        </p:nvSpPr>
        <p:spPr>
          <a:xfrm>
            <a:off x="1069186" y="1596978"/>
            <a:ext cx="7766936" cy="926137"/>
          </a:xfrm>
        </p:spPr>
        <p:txBody>
          <a:bodyPr/>
          <a:lstStyle/>
          <a:p>
            <a:pPr algn="ctr"/>
            <a:r>
              <a:rPr lang="en-US" altLang="zh-CN" dirty="0"/>
              <a:t>CMPT384-2019-Team 19</a:t>
            </a:r>
            <a:endParaRPr lang="zh-CN" altLang="en-US" dirty="0"/>
          </a:p>
        </p:txBody>
      </p:sp>
      <p:sp>
        <p:nvSpPr>
          <p:cNvPr id="3" name="副标题 2">
            <a:extLst>
              <a:ext uri="{FF2B5EF4-FFF2-40B4-BE49-F238E27FC236}">
                <a16:creationId xmlns="" xmlns:a16="http://schemas.microsoft.com/office/drawing/2014/main" id="{FE88B6D7-5D98-4958-ACDE-08AB359786C1}"/>
              </a:ext>
            </a:extLst>
          </p:cNvPr>
          <p:cNvSpPr>
            <a:spLocks noGrp="1"/>
          </p:cNvSpPr>
          <p:nvPr>
            <p:ph type="subTitle" idx="1"/>
          </p:nvPr>
        </p:nvSpPr>
        <p:spPr>
          <a:xfrm>
            <a:off x="1069186" y="4057272"/>
            <a:ext cx="7766936" cy="1096899"/>
          </a:xfrm>
        </p:spPr>
        <p:txBody>
          <a:bodyPr>
            <a:normAutofit lnSpcReduction="10000"/>
          </a:bodyPr>
          <a:lstStyle/>
          <a:p>
            <a:r>
              <a:rPr lang="en-US" altLang="zh-CN" dirty="0"/>
              <a:t>Luohan Du</a:t>
            </a:r>
          </a:p>
          <a:p>
            <a:endParaRPr lang="en-US" altLang="zh-CN" dirty="0"/>
          </a:p>
          <a:p>
            <a:r>
              <a:rPr lang="en-US" altLang="zh-CN" dirty="0" err="1"/>
              <a:t>Xudong</a:t>
            </a:r>
            <a:r>
              <a:rPr lang="en-US" altLang="zh-CN" dirty="0"/>
              <a:t> Li</a:t>
            </a:r>
          </a:p>
        </p:txBody>
      </p:sp>
    </p:spTree>
    <p:extLst>
      <p:ext uri="{BB962C8B-B14F-4D97-AF65-F5344CB8AC3E}">
        <p14:creationId xmlns:p14="http://schemas.microsoft.com/office/powerpoint/2010/main" val="3551507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8B54ADF1-56A3-4E4B-ACFA-769699706C9B}"/>
              </a:ext>
            </a:extLst>
          </p:cNvPr>
          <p:cNvSpPr>
            <a:spLocks noGrp="1"/>
          </p:cNvSpPr>
          <p:nvPr>
            <p:ph type="title"/>
          </p:nvPr>
        </p:nvSpPr>
        <p:spPr>
          <a:xfrm>
            <a:off x="759770" y="249123"/>
            <a:ext cx="8596668" cy="646090"/>
          </a:xfrm>
        </p:spPr>
        <p:txBody>
          <a:bodyPr/>
          <a:lstStyle/>
          <a:p>
            <a:pPr algn="ctr"/>
            <a:r>
              <a:rPr lang="en-US" altLang="zh-CN" dirty="0"/>
              <a:t>Dashboard</a:t>
            </a:r>
            <a:endParaRPr lang="zh-CN" altLang="en-US" dirty="0"/>
          </a:p>
        </p:txBody>
      </p:sp>
      <p:pic>
        <p:nvPicPr>
          <p:cNvPr id="4" name="图片 3">
            <a:extLst>
              <a:ext uri="{FF2B5EF4-FFF2-40B4-BE49-F238E27FC236}">
                <a16:creationId xmlns="" xmlns:a16="http://schemas.microsoft.com/office/drawing/2014/main" id="{DFE44A29-1D1B-4825-A4B9-AB41B1EB52D8}"/>
              </a:ext>
            </a:extLst>
          </p:cNvPr>
          <p:cNvPicPr>
            <a:picLocks noChangeAspect="1"/>
          </p:cNvPicPr>
          <p:nvPr/>
        </p:nvPicPr>
        <p:blipFill>
          <a:blip r:embed="rId2"/>
          <a:stretch>
            <a:fillRect/>
          </a:stretch>
        </p:blipFill>
        <p:spPr>
          <a:xfrm>
            <a:off x="7008293" y="4031231"/>
            <a:ext cx="2671000" cy="2069656"/>
          </a:xfrm>
          <a:prstGeom prst="rect">
            <a:avLst/>
          </a:prstGeom>
        </p:spPr>
      </p:pic>
      <p:pic>
        <p:nvPicPr>
          <p:cNvPr id="5" name="图片 4">
            <a:extLst>
              <a:ext uri="{FF2B5EF4-FFF2-40B4-BE49-F238E27FC236}">
                <a16:creationId xmlns="" xmlns:a16="http://schemas.microsoft.com/office/drawing/2014/main" id="{5A09B8D6-26A9-41B3-935A-88447E6ED063}"/>
              </a:ext>
            </a:extLst>
          </p:cNvPr>
          <p:cNvPicPr>
            <a:picLocks noChangeAspect="1"/>
          </p:cNvPicPr>
          <p:nvPr/>
        </p:nvPicPr>
        <p:blipFill>
          <a:blip r:embed="rId3"/>
          <a:stretch>
            <a:fillRect/>
          </a:stretch>
        </p:blipFill>
        <p:spPr>
          <a:xfrm>
            <a:off x="298141" y="4036483"/>
            <a:ext cx="3333937" cy="2064404"/>
          </a:xfrm>
          <a:prstGeom prst="rect">
            <a:avLst/>
          </a:prstGeom>
        </p:spPr>
      </p:pic>
      <p:pic>
        <p:nvPicPr>
          <p:cNvPr id="8" name="图片 7">
            <a:extLst>
              <a:ext uri="{FF2B5EF4-FFF2-40B4-BE49-F238E27FC236}">
                <a16:creationId xmlns="" xmlns:a16="http://schemas.microsoft.com/office/drawing/2014/main" id="{B2F08BA1-F800-493E-B448-1F6E7A5776C8}"/>
              </a:ext>
            </a:extLst>
          </p:cNvPr>
          <p:cNvPicPr>
            <a:picLocks noChangeAspect="1"/>
          </p:cNvPicPr>
          <p:nvPr/>
        </p:nvPicPr>
        <p:blipFill>
          <a:blip r:embed="rId4"/>
          <a:stretch>
            <a:fillRect/>
          </a:stretch>
        </p:blipFill>
        <p:spPr>
          <a:xfrm>
            <a:off x="277438" y="1177878"/>
            <a:ext cx="5186636" cy="2858605"/>
          </a:xfrm>
          <a:prstGeom prst="rect">
            <a:avLst/>
          </a:prstGeom>
        </p:spPr>
      </p:pic>
      <p:pic>
        <p:nvPicPr>
          <p:cNvPr id="9" name="图片 8">
            <a:extLst>
              <a:ext uri="{FF2B5EF4-FFF2-40B4-BE49-F238E27FC236}">
                <a16:creationId xmlns="" xmlns:a16="http://schemas.microsoft.com/office/drawing/2014/main" id="{4E2BB495-F1C0-49C8-9EF3-0F624D37BC3B}"/>
              </a:ext>
            </a:extLst>
          </p:cNvPr>
          <p:cNvPicPr>
            <a:picLocks noChangeAspect="1"/>
          </p:cNvPicPr>
          <p:nvPr/>
        </p:nvPicPr>
        <p:blipFill>
          <a:blip r:embed="rId5"/>
          <a:stretch>
            <a:fillRect/>
          </a:stretch>
        </p:blipFill>
        <p:spPr>
          <a:xfrm>
            <a:off x="3632078" y="4118289"/>
            <a:ext cx="3286103" cy="1982597"/>
          </a:xfrm>
          <a:prstGeom prst="rect">
            <a:avLst/>
          </a:prstGeom>
        </p:spPr>
      </p:pic>
      <p:pic>
        <p:nvPicPr>
          <p:cNvPr id="10" name="图片 9">
            <a:extLst>
              <a:ext uri="{FF2B5EF4-FFF2-40B4-BE49-F238E27FC236}">
                <a16:creationId xmlns="" xmlns:a16="http://schemas.microsoft.com/office/drawing/2014/main" id="{9A06A22F-011B-4616-B56D-5CC162B321A1}"/>
              </a:ext>
            </a:extLst>
          </p:cNvPr>
          <p:cNvPicPr>
            <a:picLocks noChangeAspect="1"/>
          </p:cNvPicPr>
          <p:nvPr/>
        </p:nvPicPr>
        <p:blipFill>
          <a:blip r:embed="rId6"/>
          <a:stretch>
            <a:fillRect/>
          </a:stretch>
        </p:blipFill>
        <p:spPr>
          <a:xfrm>
            <a:off x="5380959" y="1172626"/>
            <a:ext cx="4298334" cy="2858605"/>
          </a:xfrm>
          <a:prstGeom prst="rect">
            <a:avLst/>
          </a:prstGeom>
        </p:spPr>
      </p:pic>
    </p:spTree>
    <p:extLst>
      <p:ext uri="{BB962C8B-B14F-4D97-AF65-F5344CB8AC3E}">
        <p14:creationId xmlns:p14="http://schemas.microsoft.com/office/powerpoint/2010/main" val="1161818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 xmlns:a16="http://schemas.microsoft.com/office/drawing/2014/main" id="{0AA74F3F-6BF1-41B5-8EE0-610E9B84E502}"/>
              </a:ext>
            </a:extLst>
          </p:cNvPr>
          <p:cNvPicPr>
            <a:picLocks noChangeAspect="1"/>
          </p:cNvPicPr>
          <p:nvPr/>
        </p:nvPicPr>
        <p:blipFill>
          <a:blip r:embed="rId2"/>
          <a:stretch>
            <a:fillRect/>
          </a:stretch>
        </p:blipFill>
        <p:spPr>
          <a:xfrm>
            <a:off x="1990287" y="94478"/>
            <a:ext cx="6242507" cy="4187747"/>
          </a:xfrm>
          <a:prstGeom prst="rect">
            <a:avLst/>
          </a:prstGeom>
        </p:spPr>
      </p:pic>
      <p:sp>
        <p:nvSpPr>
          <p:cNvPr id="5" name="文本框 4">
            <a:extLst>
              <a:ext uri="{FF2B5EF4-FFF2-40B4-BE49-F238E27FC236}">
                <a16:creationId xmlns="" xmlns:a16="http://schemas.microsoft.com/office/drawing/2014/main" id="{A7CB9C48-29EF-4065-9FB0-018AD3D3F9F4}"/>
              </a:ext>
            </a:extLst>
          </p:cNvPr>
          <p:cNvSpPr txBox="1"/>
          <p:nvPr/>
        </p:nvSpPr>
        <p:spPr>
          <a:xfrm>
            <a:off x="2020170" y="4649418"/>
            <a:ext cx="5833871" cy="1944122"/>
          </a:xfrm>
          <a:prstGeom prst="rect">
            <a:avLst/>
          </a:prstGeom>
          <a:noFill/>
        </p:spPr>
        <p:txBody>
          <a:bodyPr wrap="square" rtlCol="0">
            <a:spAutoFit/>
          </a:bodyPr>
          <a:lstStyle/>
          <a:p>
            <a:pPr>
              <a:spcBef>
                <a:spcPts val="1000"/>
              </a:spcBef>
              <a:buClr>
                <a:schemeClr val="accent1"/>
              </a:buClr>
              <a:buSzPct val="80000"/>
              <a:buFont typeface="Wingdings 3" charset="2"/>
              <a:buChar char=""/>
            </a:pPr>
            <a:r>
              <a:rPr lang="en-US" altLang="zh-CN" sz="1400" dirty="0">
                <a:solidFill>
                  <a:schemeClr val="tx1">
                    <a:lumMod val="75000"/>
                    <a:lumOff val="25000"/>
                  </a:schemeClr>
                </a:solidFill>
                <a:latin typeface="+mj-lt"/>
              </a:rPr>
              <a:t>Qusetion1:</a:t>
            </a:r>
          </a:p>
          <a:p>
            <a:r>
              <a:rPr lang="en-US" altLang="zh-CN" sz="1400" dirty="0">
                <a:latin typeface="+mj-lt"/>
                <a:cs typeface="Times New Roman" panose="02020603050405020304" pitchFamily="18" charset="0"/>
              </a:rPr>
              <a:t>Which country had the most athletes participated the Olympic Games in 2008?</a:t>
            </a:r>
          </a:p>
          <a:p>
            <a:pPr>
              <a:spcBef>
                <a:spcPts val="1000"/>
              </a:spcBef>
              <a:buClr>
                <a:schemeClr val="accent1"/>
              </a:buClr>
              <a:buSzPct val="80000"/>
              <a:buFont typeface="Wingdings 3" charset="2"/>
              <a:buChar char=""/>
            </a:pPr>
            <a:r>
              <a:rPr lang="en-US" altLang="zh-CN" sz="1400" dirty="0">
                <a:solidFill>
                  <a:schemeClr val="tx1">
                    <a:lumMod val="75000"/>
                    <a:lumOff val="25000"/>
                  </a:schemeClr>
                </a:solidFill>
                <a:latin typeface="+mj-lt"/>
              </a:rPr>
              <a:t>Answer:</a:t>
            </a:r>
          </a:p>
          <a:p>
            <a:r>
              <a:rPr lang="en-US" altLang="zh-CN" sz="1400" dirty="0">
                <a:latin typeface="+mj-lt"/>
                <a:cs typeface="Times New Roman" panose="02020603050405020304" pitchFamily="18" charset="0"/>
              </a:rPr>
              <a:t>A pie chart shown above describes percentage of each country which has at least 50 athletes.</a:t>
            </a:r>
          </a:p>
          <a:p>
            <a:r>
              <a:rPr lang="en-US" altLang="zh-CN" sz="1400" dirty="0">
                <a:latin typeface="+mj-lt"/>
                <a:cs typeface="Times New Roman" panose="02020603050405020304" pitchFamily="18" charset="0"/>
              </a:rPr>
              <a:t>According to the chart, USA has the largest percentage of athletes in the Olympic Games in 2008( approximately 29%).</a:t>
            </a:r>
            <a:endParaRPr lang="zh-CN" altLang="en-US" sz="1400" dirty="0">
              <a:latin typeface="+mj-lt"/>
              <a:cs typeface="Times New Roman" panose="02020603050405020304" pitchFamily="18" charset="0"/>
            </a:endParaRPr>
          </a:p>
        </p:txBody>
      </p:sp>
    </p:spTree>
    <p:extLst>
      <p:ext uri="{BB962C8B-B14F-4D97-AF65-F5344CB8AC3E}">
        <p14:creationId xmlns:p14="http://schemas.microsoft.com/office/powerpoint/2010/main" val="2805523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 xmlns:a16="http://schemas.microsoft.com/office/drawing/2014/main" id="{E44A3396-1DE5-488E-982E-AE04A6150841}"/>
              </a:ext>
            </a:extLst>
          </p:cNvPr>
          <p:cNvPicPr>
            <a:picLocks noChangeAspect="1"/>
          </p:cNvPicPr>
          <p:nvPr/>
        </p:nvPicPr>
        <p:blipFill>
          <a:blip r:embed="rId2"/>
          <a:stretch>
            <a:fillRect/>
          </a:stretch>
        </p:blipFill>
        <p:spPr>
          <a:xfrm>
            <a:off x="1876151" y="114977"/>
            <a:ext cx="6409127" cy="4055676"/>
          </a:xfrm>
          <a:prstGeom prst="rect">
            <a:avLst/>
          </a:prstGeom>
        </p:spPr>
      </p:pic>
      <p:sp>
        <p:nvSpPr>
          <p:cNvPr id="5" name="矩形 4">
            <a:extLst>
              <a:ext uri="{FF2B5EF4-FFF2-40B4-BE49-F238E27FC236}">
                <a16:creationId xmlns="" xmlns:a16="http://schemas.microsoft.com/office/drawing/2014/main" id="{84A7EE4E-D8B9-4480-8948-509218335C62}"/>
              </a:ext>
            </a:extLst>
          </p:cNvPr>
          <p:cNvSpPr/>
          <p:nvPr/>
        </p:nvSpPr>
        <p:spPr>
          <a:xfrm>
            <a:off x="7449346" y="611747"/>
            <a:ext cx="780253" cy="122349"/>
          </a:xfrm>
          <a:prstGeom prst="rect">
            <a:avLst/>
          </a:prstGeom>
          <a:ln>
            <a:headEnd type="none" w="med" len="med"/>
            <a:tailEnd type="none" w="med" len="med"/>
          </a:ln>
        </p:spPr>
        <p:style>
          <a:lnRef idx="0">
            <a:schemeClr val="dk1"/>
          </a:lnRef>
          <a:fillRef idx="3">
            <a:schemeClr val="dk1"/>
          </a:fillRef>
          <a:effectRef idx="3">
            <a:schemeClr val="dk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 xmlns:a16="http://schemas.microsoft.com/office/drawing/2014/main" id="{CA7902CA-DD94-4A55-A5DF-765374DB3A42}"/>
              </a:ext>
            </a:extLst>
          </p:cNvPr>
          <p:cNvSpPr txBox="1"/>
          <p:nvPr/>
        </p:nvSpPr>
        <p:spPr>
          <a:xfrm>
            <a:off x="1876151" y="4280810"/>
            <a:ext cx="6568225" cy="2375009"/>
          </a:xfrm>
          <a:prstGeom prst="rect">
            <a:avLst/>
          </a:prstGeom>
          <a:noFill/>
        </p:spPr>
        <p:txBody>
          <a:bodyPr wrap="square" rtlCol="0">
            <a:spAutoFit/>
          </a:bodyPr>
          <a:lstStyle/>
          <a:p>
            <a:pPr>
              <a:spcBef>
                <a:spcPts val="1000"/>
              </a:spcBef>
              <a:buClr>
                <a:schemeClr val="accent1"/>
              </a:buClr>
              <a:buSzPct val="80000"/>
              <a:buFont typeface="Wingdings 3" charset="2"/>
              <a:buChar char=""/>
            </a:pPr>
            <a:r>
              <a:rPr lang="en-US" altLang="zh-CN" sz="1400" dirty="0">
                <a:solidFill>
                  <a:schemeClr val="tx1">
                    <a:lumMod val="75000"/>
                    <a:lumOff val="25000"/>
                  </a:schemeClr>
                </a:solidFill>
              </a:rPr>
              <a:t>Qusetion2:</a:t>
            </a:r>
          </a:p>
          <a:p>
            <a:r>
              <a:rPr lang="en-US" altLang="zh-CN" sz="1400" dirty="0">
                <a:latin typeface="+mj-lt"/>
                <a:cs typeface="Times New Roman" panose="02020603050405020304" pitchFamily="18" charset="0"/>
              </a:rPr>
              <a:t>In the history of the Olympics, what is the trend in the number of female athletes comparing with male athletes?</a:t>
            </a:r>
          </a:p>
          <a:p>
            <a:pPr>
              <a:spcBef>
                <a:spcPts val="1000"/>
              </a:spcBef>
              <a:buClr>
                <a:schemeClr val="accent1"/>
              </a:buClr>
              <a:buSzPct val="80000"/>
              <a:buFont typeface="Wingdings 3" charset="2"/>
              <a:buChar char=""/>
            </a:pPr>
            <a:r>
              <a:rPr lang="en-US" altLang="zh-CN" sz="1400" dirty="0">
                <a:solidFill>
                  <a:schemeClr val="tx1">
                    <a:lumMod val="75000"/>
                    <a:lumOff val="25000"/>
                  </a:schemeClr>
                </a:solidFill>
              </a:rPr>
              <a:t>Answer:</a:t>
            </a:r>
          </a:p>
          <a:p>
            <a:r>
              <a:rPr lang="en-US" altLang="zh-CN" sz="1400" dirty="0">
                <a:latin typeface="+mj-lt"/>
                <a:cs typeface="Times New Roman" panose="02020603050405020304" pitchFamily="18" charset="0"/>
              </a:rPr>
              <a:t>A line chart shown above describes the changes of the number of male, female and unspecified athletes in all years of the Olympics.</a:t>
            </a:r>
          </a:p>
          <a:p>
            <a:r>
              <a:rPr lang="en-US" altLang="zh-CN" sz="1400" dirty="0">
                <a:latin typeface="+mj-lt"/>
                <a:cs typeface="Times New Roman" panose="02020603050405020304" pitchFamily="18" charset="0"/>
              </a:rPr>
              <a:t>As we can see that the amount of female athletes is much lower than female athletes but increasing steadily before 1972. Since 1976, this number rises sharply and the gap between male and female athletes becomes less and less.  The number of female athletes reaches the peak in 2008.</a:t>
            </a:r>
            <a:endParaRPr lang="zh-CN" altLang="en-US" sz="1400" dirty="0">
              <a:latin typeface="+mj-lt"/>
              <a:cs typeface="Times New Roman" panose="02020603050405020304" pitchFamily="18" charset="0"/>
            </a:endParaRPr>
          </a:p>
        </p:txBody>
      </p:sp>
    </p:spTree>
    <p:extLst>
      <p:ext uri="{BB962C8B-B14F-4D97-AF65-F5344CB8AC3E}">
        <p14:creationId xmlns:p14="http://schemas.microsoft.com/office/powerpoint/2010/main" val="3708255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框 3">
            <a:extLst>
              <a:ext uri="{FF2B5EF4-FFF2-40B4-BE49-F238E27FC236}">
                <a16:creationId xmlns="" xmlns:a16="http://schemas.microsoft.com/office/drawing/2014/main" id="{F0178318-C794-4564-8508-816D20700A39}"/>
              </a:ext>
            </a:extLst>
          </p:cNvPr>
          <p:cNvSpPr txBox="1"/>
          <p:nvPr/>
        </p:nvSpPr>
        <p:spPr>
          <a:xfrm>
            <a:off x="6336287" y="2160589"/>
            <a:ext cx="2934714"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altLang="zh-CN" sz="1400" dirty="0">
                <a:solidFill>
                  <a:schemeClr val="tx1">
                    <a:lumMod val="75000"/>
                    <a:lumOff val="25000"/>
                  </a:schemeClr>
                </a:solidFill>
              </a:rPr>
              <a:t>Qusetion3:</a:t>
            </a:r>
          </a:p>
          <a:p>
            <a:pPr>
              <a:spcBef>
                <a:spcPts val="1000"/>
              </a:spcBef>
              <a:buClr>
                <a:schemeClr val="accent1"/>
              </a:buClr>
              <a:buSzPct val="80000"/>
            </a:pPr>
            <a:r>
              <a:rPr lang="en-US" altLang="zh-CN" sz="1400" dirty="0">
                <a:solidFill>
                  <a:schemeClr val="tx1">
                    <a:lumMod val="75000"/>
                    <a:lumOff val="25000"/>
                  </a:schemeClr>
                </a:solidFill>
              </a:rPr>
              <a:t>Which kind of medals is the dominant part of the total medals of Canada in </a:t>
            </a:r>
            <a:r>
              <a:rPr lang="en-US" altLang="zh-CN" sz="1400">
                <a:solidFill>
                  <a:schemeClr val="tx1">
                    <a:lumMod val="75000"/>
                    <a:lumOff val="25000"/>
                  </a:schemeClr>
                </a:solidFill>
              </a:rPr>
              <a:t>each Olympic year?</a:t>
            </a:r>
            <a:endParaRPr lang="en-US" altLang="zh-CN" sz="1400" dirty="0">
              <a:solidFill>
                <a:schemeClr val="tx1">
                  <a:lumMod val="75000"/>
                  <a:lumOff val="25000"/>
                </a:schemeClr>
              </a:solidFill>
            </a:endParaRPr>
          </a:p>
          <a:p>
            <a:pPr>
              <a:spcBef>
                <a:spcPts val="1000"/>
              </a:spcBef>
              <a:buClr>
                <a:schemeClr val="accent1"/>
              </a:buClr>
              <a:buSzPct val="80000"/>
              <a:buFont typeface="Wingdings 3" charset="2"/>
              <a:buChar char=""/>
            </a:pPr>
            <a:r>
              <a:rPr lang="en-US" altLang="zh-CN" sz="1400" dirty="0">
                <a:solidFill>
                  <a:schemeClr val="tx1">
                    <a:lumMod val="75000"/>
                    <a:lumOff val="25000"/>
                  </a:schemeClr>
                </a:solidFill>
              </a:rPr>
              <a:t>Answer:</a:t>
            </a:r>
          </a:p>
          <a:p>
            <a:pPr>
              <a:spcBef>
                <a:spcPts val="1000"/>
              </a:spcBef>
              <a:buClr>
                <a:schemeClr val="accent1"/>
              </a:buClr>
              <a:buSzPct val="80000"/>
            </a:pPr>
            <a:r>
              <a:rPr lang="en-US" altLang="zh-CN" sz="1400" dirty="0">
                <a:solidFill>
                  <a:schemeClr val="tx1">
                    <a:lumMod val="75000"/>
                    <a:lumOff val="25000"/>
                  </a:schemeClr>
                </a:solidFill>
              </a:rPr>
              <a:t>An area chart shown left </a:t>
            </a:r>
            <a:r>
              <a:rPr lang="en-US" altLang="zh-CN" sz="1400" dirty="0" err="1">
                <a:solidFill>
                  <a:schemeClr val="tx1">
                    <a:lumMod val="75000"/>
                    <a:lumOff val="25000"/>
                  </a:schemeClr>
                </a:solidFill>
              </a:rPr>
              <a:t>describ</a:t>
            </a:r>
            <a:r>
              <a:rPr lang="en-US" altLang="zh-CN" sz="1400" dirty="0">
                <a:solidFill>
                  <a:schemeClr val="tx1">
                    <a:lumMod val="75000"/>
                    <a:lumOff val="25000"/>
                  </a:schemeClr>
                </a:solidFill>
              </a:rPr>
              <a:t>-es total medals of Canada in each of the Olympic years.</a:t>
            </a:r>
          </a:p>
          <a:p>
            <a:pPr>
              <a:spcBef>
                <a:spcPts val="1000"/>
              </a:spcBef>
              <a:buClr>
                <a:schemeClr val="accent1"/>
              </a:buClr>
              <a:buSzPct val="80000"/>
            </a:pPr>
            <a:r>
              <a:rPr lang="en-US" altLang="zh-CN" sz="1400" dirty="0">
                <a:solidFill>
                  <a:schemeClr val="tx1">
                    <a:lumMod val="75000"/>
                    <a:lumOff val="25000"/>
                  </a:schemeClr>
                </a:solidFill>
              </a:rPr>
              <a:t>As we all know that </a:t>
            </a:r>
            <a:r>
              <a:rPr lang="en-US" altLang="zh-CN" sz="1400" dirty="0"/>
              <a:t>a stacked area chart shows how much each part contributes to the whole amount.   Therefore, to find the dominant part of the total medals , we could compare the area of each part to other part.</a:t>
            </a:r>
            <a:endParaRPr lang="en-US" altLang="zh-CN" sz="1400" dirty="0">
              <a:solidFill>
                <a:schemeClr val="tx1">
                  <a:lumMod val="75000"/>
                  <a:lumOff val="25000"/>
                </a:schemeClr>
              </a:solidFill>
            </a:endParaRPr>
          </a:p>
        </p:txBody>
      </p:sp>
      <p:pic>
        <p:nvPicPr>
          <p:cNvPr id="5" name="图片 4">
            <a:extLst>
              <a:ext uri="{FF2B5EF4-FFF2-40B4-BE49-F238E27FC236}">
                <a16:creationId xmlns="" xmlns:a16="http://schemas.microsoft.com/office/drawing/2014/main" id="{64285F97-40CC-4994-9025-BDDCAE7AD6C1}"/>
              </a:ext>
            </a:extLst>
          </p:cNvPr>
          <p:cNvPicPr>
            <a:picLocks noChangeAspect="1"/>
          </p:cNvPicPr>
          <p:nvPr/>
        </p:nvPicPr>
        <p:blipFill>
          <a:blip r:embed="rId2"/>
          <a:stretch>
            <a:fillRect/>
          </a:stretch>
        </p:blipFill>
        <p:spPr>
          <a:xfrm>
            <a:off x="0" y="1074942"/>
            <a:ext cx="6389371" cy="4390517"/>
          </a:xfrm>
          <a:prstGeom prst="rect">
            <a:avLst/>
          </a:prstGeom>
        </p:spPr>
      </p:pic>
    </p:spTree>
    <p:extLst>
      <p:ext uri="{BB962C8B-B14F-4D97-AF65-F5344CB8AC3E}">
        <p14:creationId xmlns:p14="http://schemas.microsoft.com/office/powerpoint/2010/main" val="766179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3D1F4752-BD45-433C-BC6F-EA08FB1370CB}"/>
              </a:ext>
            </a:extLst>
          </p:cNvPr>
          <p:cNvSpPr>
            <a:spLocks noGrp="1"/>
          </p:cNvSpPr>
          <p:nvPr>
            <p:ph type="title"/>
          </p:nvPr>
        </p:nvSpPr>
        <p:spPr>
          <a:xfrm>
            <a:off x="677334" y="5131724"/>
            <a:ext cx="8596668" cy="1320800"/>
          </a:xfrm>
        </p:spPr>
        <p:txBody>
          <a:bodyPr>
            <a:normAutofit fontScale="90000"/>
          </a:bodyPr>
          <a:lstStyle/>
          <a:p>
            <a:r>
              <a:rPr lang="en-US" altLang="zh-CN" sz="1400" dirty="0" smtClean="0">
                <a:latin typeface="Times New Roman" charset="0"/>
                <a:ea typeface="Times New Roman" charset="0"/>
                <a:cs typeface="Times New Roman" charset="0"/>
              </a:rPr>
              <a:t>Parallel coordinate can help us solve many Questions. </a:t>
            </a:r>
            <a:br>
              <a:rPr lang="en-US" altLang="zh-CN" sz="1400" dirty="0" smtClean="0">
                <a:latin typeface="Times New Roman" charset="0"/>
                <a:ea typeface="Times New Roman" charset="0"/>
                <a:cs typeface="Times New Roman" charset="0"/>
              </a:rPr>
            </a:br>
            <a:r>
              <a:rPr lang="en-US" altLang="zh-CN" sz="1400" dirty="0" smtClean="0">
                <a:latin typeface="Times New Roman" charset="0"/>
                <a:ea typeface="Times New Roman" charset="0"/>
                <a:cs typeface="Times New Roman" charset="0"/>
              </a:rPr>
              <a:t>I can give a specific question here: which nation’s athletes among USA, UK and USSR get the </a:t>
            </a:r>
            <a:r>
              <a:rPr lang="en-US" altLang="zh-CN" sz="1400" dirty="0">
                <a:latin typeface="Times New Roman" charset="0"/>
                <a:ea typeface="Times New Roman" charset="0"/>
                <a:cs typeface="Times New Roman" charset="0"/>
              </a:rPr>
              <a:t>most </a:t>
            </a:r>
            <a:r>
              <a:rPr lang="en-US" altLang="zh-CN" sz="1400" dirty="0" smtClean="0">
                <a:latin typeface="Times New Roman" charset="0"/>
                <a:ea typeface="Times New Roman" charset="0"/>
                <a:cs typeface="Times New Roman" charset="0"/>
              </a:rPr>
              <a:t>medals in Olympic games?</a:t>
            </a:r>
            <a:br>
              <a:rPr lang="en-US" altLang="zh-CN" sz="1400" dirty="0" smtClean="0">
                <a:latin typeface="Times New Roman" charset="0"/>
                <a:ea typeface="Times New Roman" charset="0"/>
                <a:cs typeface="Times New Roman" charset="0"/>
              </a:rPr>
            </a:br>
            <a:r>
              <a:rPr lang="en-US" altLang="zh-CN" sz="1400" dirty="0" smtClean="0">
                <a:latin typeface="Times New Roman" charset="0"/>
                <a:ea typeface="Times New Roman" charset="0"/>
                <a:cs typeface="Times New Roman" charset="0"/>
              </a:rPr>
              <a:t>Here, we can use the brushing to find out that American athletes get the most medals. We also can get more information here, like UK get the most medals in 1908 Olympic game. We can also find out that USSR start to catch up the USA in late 40s‘</a:t>
            </a:r>
            <a:endParaRPr lang="zh-CN" altLang="en-US" sz="1400" dirty="0">
              <a:latin typeface="Times New Roman" charset="0"/>
              <a:ea typeface="Times New Roman" charset="0"/>
              <a:cs typeface="Times New Roman"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266786"/>
            <a:ext cx="8732673" cy="4528332"/>
          </a:xfrm>
        </p:spPr>
      </p:pic>
    </p:spTree>
    <p:extLst>
      <p:ext uri="{BB962C8B-B14F-4D97-AF65-F5344CB8AC3E}">
        <p14:creationId xmlns:p14="http://schemas.microsoft.com/office/powerpoint/2010/main" val="4165643060"/>
      </p:ext>
    </p:extLst>
  </p:cSld>
  <p:clrMapOvr>
    <a:masterClrMapping/>
  </p:clrMapOvr>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106</TotalTime>
  <Words>260</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Times New Roman</vt:lpstr>
      <vt:lpstr>Trebuchet MS</vt:lpstr>
      <vt:lpstr>Wingdings 3</vt:lpstr>
      <vt:lpstr>华文新魏</vt:lpstr>
      <vt:lpstr>方正姚体</vt:lpstr>
      <vt:lpstr>Arial</vt:lpstr>
      <vt:lpstr>平面</vt:lpstr>
      <vt:lpstr>CMPT384-2019-Team 19</vt:lpstr>
      <vt:lpstr>Dashboard</vt:lpstr>
      <vt:lpstr>PowerPoint Presentation</vt:lpstr>
      <vt:lpstr>PowerPoint Presentation</vt:lpstr>
      <vt:lpstr>PowerPoint Presentation</vt:lpstr>
      <vt:lpstr>Parallel coordinate can help us solve many Questions.  I can give a specific question here: which nation’s athletes among USA, UK and USSR get the most medals in Olympic games? Here, we can use the brushing to find out that American athletes get the most medals. We also can get more information here, like UK get the most medals in 1908 Olympic game. We can also find out that USSR start to catch up the USA in late 40s‘</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Durant DU</dc:creator>
  <cp:lastModifiedBy>Li, Xudong</cp:lastModifiedBy>
  <cp:revision>15</cp:revision>
  <dcterms:created xsi:type="dcterms:W3CDTF">2019-12-01T01:50:41Z</dcterms:created>
  <dcterms:modified xsi:type="dcterms:W3CDTF">2019-12-02T21:44:43Z</dcterms:modified>
</cp:coreProperties>
</file>